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3" r:id="rId6"/>
    <p:sldId id="262" r:id="rId7"/>
    <p:sldId id="261" r:id="rId8"/>
    <p:sldId id="260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3995-D14E-48C9-9B51-8DC0F00D4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88B72-720D-46F3-B9A8-0947DE5FC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3DB65-061A-4619-A5AE-A6C57E7E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7903F-2D5C-4DC8-8447-170DB944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86187-2199-421F-B5A7-EA99241C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9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6CB8-5C88-4AE3-A2DB-948D3A63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12F51-E4FD-4160-A0DA-51199D819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A410-0B7D-4BD3-8468-9A49AEE5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AB564-041E-4289-B661-2EC0FFCB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02554-E657-4A82-BF6D-2935A91D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4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C72D1-8D4A-40FF-8F5E-F50A13BD9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E3354-E997-4D32-9F6F-A34366917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C5369-FB87-44F6-AFE5-8E8BE663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F9801-4041-4003-9B01-C6C52481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59BD8-B255-480E-BB71-303FF698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2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05C4-D6DB-4414-8E20-AB68F545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DDC09-9D57-4EAD-9E94-D0C024AC0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CDCAF-9A53-4365-BA87-E8320AFF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42EF6-D2B2-4371-89E5-4D49C332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CE72-E88B-4CCA-9B31-8901961B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1233-B4DA-4915-ABDF-446F13FD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0A94B-964E-4ADC-A6A4-22B2825EA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DB56F-79C3-438C-9603-A8E378CB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AA366-AE85-4AF7-9BBC-9E54A651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5717F-F0A8-42E4-BFB8-D9AC86CC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900A-55FF-40DE-AB47-2A554183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8A44B-5E31-4056-9A10-34E3CFBC7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2ACB9-4D07-4DFB-A3FA-C73D26360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46999-65CF-45EC-A7C5-BFA97B5E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F8F9B-ECBD-4527-8FB0-E49BA837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ECD42-5394-4E20-AFAA-86CFB69A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9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E2D9-E524-4AA3-8D7C-3F5B1D0C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96DC6-34BA-4C83-BE38-54F46FA6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49846-169E-4472-B036-13ADEA9C0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76D4-D5CE-499F-A046-981648265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3A466-D2E7-49A1-9236-6680ED752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4EF31-A13E-4FAB-A332-288C8D5C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BC5FD7-E841-48A3-BCD8-0CCF0484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BB7DC-F376-4A6B-9456-8EB95527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78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AE3C-4E6B-4431-BA4C-EB547C7C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860D4-E20C-4BF8-A698-7DDAA562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ED7A3-D723-4E18-86CD-3A07D753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3D584-0708-4847-A5D2-A2BBD289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C0B37-EF80-486B-9A5E-34CD8127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05B9A-EB1D-497E-AA75-4CA80B80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1D3AA-F10E-486D-AECC-506F9868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7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677C-4829-479D-B0E9-7BA25F6C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AF133-7C91-4896-B369-51AA7F0A5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75430-F39C-4585-B1FE-1FBE32D50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78D75-FF2D-41E4-AEDB-85476C88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FC604-DA1A-413B-A6F9-0E3BEC8D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531A2-B48B-4573-ACCE-A0F7209C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6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2782D-0851-4375-9FF9-8A3F12BB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CD260-4EB2-4FD8-807B-8016BD592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100D5-4EC6-4D32-A4C8-E3608A137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FE47F-6CF7-4EDC-A71D-EA8E9633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EAFBB-0384-441E-B539-62EABDA3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CCFA7-69C8-400D-9999-A44BBBCD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5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C59A3-E678-4454-BE5A-039F204B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EEFEB-5542-45E9-9281-C1717E4B1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B35D3-F6B1-455D-B23A-5534750F1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CB65-AB7B-4AAF-8F14-37F79B0AC16E}" type="datetimeFigureOut">
              <a:rPr lang="en-GB" smtClean="0"/>
              <a:t>13/04/2022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4F67-4CF4-4B40-83BF-3DD2985D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E25DD-295E-46C4-A4B9-8C2A0C7EB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831E-5A6C-4296-9E73-F93AB08CD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5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Tm="20000">
        <p14:reveal/>
      </p:transition>
    </mc:Choice>
    <mc:Fallback xmlns="">
      <p:transition spd="slow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344CF7-FFD7-43C6-B8E4-38C6AB98370E}"/>
              </a:ext>
            </a:extLst>
          </p:cNvPr>
          <p:cNvSpPr/>
          <p:nvPr/>
        </p:nvSpPr>
        <p:spPr>
          <a:xfrm>
            <a:off x="185737" y="1645163"/>
            <a:ext cx="11820525" cy="36254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CAEE5-87AC-4DF4-BE5D-9ACA050590C1}"/>
              </a:ext>
            </a:extLst>
          </p:cNvPr>
          <p:cNvSpPr/>
          <p:nvPr/>
        </p:nvSpPr>
        <p:spPr>
          <a:xfrm>
            <a:off x="157659" y="525236"/>
            <a:ext cx="11812667" cy="6130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39FA6-95B0-4A8A-A719-4E5DA2340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Product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5936E-7F06-4EF2-A88A-E4B6EE755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i="1" dirty="0">
                <a:solidFill>
                  <a:schemeClr val="bg1"/>
                </a:solidFill>
              </a:rPr>
              <a:t>The Value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4214C2-13AA-403C-A1BE-127C95874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0" y="-19050"/>
            <a:ext cx="2732679" cy="3869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5D3CEA4-F758-4690-9FA2-F3FFD17395F0}"/>
              </a:ext>
            </a:extLst>
          </p:cNvPr>
          <p:cNvGrpSpPr/>
          <p:nvPr/>
        </p:nvGrpSpPr>
        <p:grpSpPr>
          <a:xfrm>
            <a:off x="1585225" y="3533150"/>
            <a:ext cx="2656116" cy="2059672"/>
            <a:chOff x="6328248" y="1890746"/>
            <a:chExt cx="5238203" cy="3276564"/>
          </a:xfrm>
        </p:grpSpPr>
        <p:pic>
          <p:nvPicPr>
            <p:cNvPr id="11" name="Picture 4" descr="See the source image">
              <a:extLst>
                <a:ext uri="{FF2B5EF4-FFF2-40B4-BE49-F238E27FC236}">
                  <a16:creationId xmlns:a16="http://schemas.microsoft.com/office/drawing/2014/main" id="{683A4C06-156A-44E9-812F-24406002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248" y="1890746"/>
              <a:ext cx="5238203" cy="3276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7B1C03-14E6-40FE-8E50-F5B57BB6B912}"/>
                </a:ext>
              </a:extLst>
            </p:cNvPr>
            <p:cNvSpPr txBox="1"/>
            <p:nvPr/>
          </p:nvSpPr>
          <p:spPr>
            <a:xfrm flipH="1">
              <a:off x="8862434" y="4596127"/>
              <a:ext cx="2307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5891B9C0-6D9D-46B2-B7AF-D412A95FF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74" y="3559009"/>
            <a:ext cx="2656116" cy="21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84DBD97A-AE53-4421-8FC0-F10814C4BEA5}"/>
              </a:ext>
            </a:extLst>
          </p:cNvPr>
          <p:cNvSpPr/>
          <p:nvPr/>
        </p:nvSpPr>
        <p:spPr>
          <a:xfrm>
            <a:off x="4398562" y="5133975"/>
            <a:ext cx="3456101" cy="86781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9D61E-BC46-4E6F-8500-55B2FED8A7CA}"/>
              </a:ext>
            </a:extLst>
          </p:cNvPr>
          <p:cNvSpPr txBox="1"/>
          <p:nvPr/>
        </p:nvSpPr>
        <p:spPr>
          <a:xfrm>
            <a:off x="5512058" y="5366305"/>
            <a:ext cx="144832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Intelligence</a:t>
            </a:r>
          </a:p>
        </p:txBody>
      </p:sp>
    </p:spTree>
    <p:extLst>
      <p:ext uri="{BB962C8B-B14F-4D97-AF65-F5344CB8AC3E}">
        <p14:creationId xmlns:p14="http://schemas.microsoft.com/office/powerpoint/2010/main" val="41619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14:reveal/>
      </p:transition>
    </mc:Choice>
    <mc:Fallback xmlns="">
      <p:transition advTm="1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507F99-A6F8-4C36-9382-C6907823A824}"/>
              </a:ext>
            </a:extLst>
          </p:cNvPr>
          <p:cNvSpPr/>
          <p:nvPr/>
        </p:nvSpPr>
        <p:spPr>
          <a:xfrm>
            <a:off x="152400" y="1052706"/>
            <a:ext cx="11820525" cy="42493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7310C3-B97F-4855-9EED-093DD3862FE9}"/>
              </a:ext>
            </a:extLst>
          </p:cNvPr>
          <p:cNvSpPr/>
          <p:nvPr/>
        </p:nvSpPr>
        <p:spPr>
          <a:xfrm>
            <a:off x="152400" y="5553575"/>
            <a:ext cx="11836400" cy="11549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~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285CC-FA5C-49A5-9726-E6DF50CD845A}"/>
              </a:ext>
            </a:extLst>
          </p:cNvPr>
          <p:cNvSpPr txBox="1"/>
          <p:nvPr/>
        </p:nvSpPr>
        <p:spPr>
          <a:xfrm flipH="1">
            <a:off x="2414165" y="5622525"/>
            <a:ext cx="814512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Successes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980E2-F21A-4D3B-92B3-7410AEC44142}"/>
              </a:ext>
            </a:extLst>
          </p:cNvPr>
          <p:cNvSpPr/>
          <p:nvPr/>
        </p:nvSpPr>
        <p:spPr>
          <a:xfrm>
            <a:off x="156328" y="577736"/>
            <a:ext cx="11812667" cy="6130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CB69FD-0B62-45B5-BDEF-7822DFE1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0" y="-19050"/>
            <a:ext cx="2732679" cy="38699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31E659-5D1A-4214-9985-642BA56F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600" y="1052706"/>
            <a:ext cx="5197395" cy="4166155"/>
          </a:xfrm>
          <a:solidFill>
            <a:schemeClr val="bg1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BANK – GTM Strategy for Direct Insurance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COLLECTIBLES – Competitor Analysis – Coins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SECURITY INK – Market Attractiveness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BANK –Put Loss making branch into profit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3D Imaging – Formalised Product documentation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Mobile Operator – Sector analysis, Financial Services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CPE –GTM $500m Product Line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SAAS – Competitor/Market Analysis, GTM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ANALYTICS – Comp/Market Anal, GTM, ,Content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ICT (multiple) PR, Comms, Market, Win/Loss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NEW STARTS – GTM, Business Cases for funding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OSS – Global Market Attractiveness, SNIPPETS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MANAGED SERVICES – 6 New Proposition – in a box	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D6F6EEF-AA94-4001-BA47-29BB1151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173956"/>
            <a:ext cx="11430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3D glasses cartoon images">
            <a:extLst>
              <a:ext uri="{FF2B5EF4-FFF2-40B4-BE49-F238E27FC236}">
                <a16:creationId xmlns:a16="http://schemas.microsoft.com/office/drawing/2014/main" id="{F3104A1A-8760-4388-90B0-95111D4B0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22" y="1173956"/>
            <a:ext cx="1705398" cy="17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K Coins cartoon images">
            <a:extLst>
              <a:ext uri="{FF2B5EF4-FFF2-40B4-BE49-F238E27FC236}">
                <a16:creationId xmlns:a16="http://schemas.microsoft.com/office/drawing/2014/main" id="{4548601D-0478-4FDD-ABF4-B3CE075A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68" y="1173957"/>
            <a:ext cx="1752700" cy="17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loud computing cartoon images">
            <a:extLst>
              <a:ext uri="{FF2B5EF4-FFF2-40B4-BE49-F238E27FC236}">
                <a16:creationId xmlns:a16="http://schemas.microsoft.com/office/drawing/2014/main" id="{553D757D-09DB-46A4-8F1F-B91E324E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91" y="1173956"/>
            <a:ext cx="1760704" cy="17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BX Device">
            <a:extLst>
              <a:ext uri="{FF2B5EF4-FFF2-40B4-BE49-F238E27FC236}">
                <a16:creationId xmlns:a16="http://schemas.microsoft.com/office/drawing/2014/main" id="{A5B1E11E-D426-487C-A41D-69C658A8E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" y="3163989"/>
            <a:ext cx="1892112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the source image">
            <a:extLst>
              <a:ext uri="{FF2B5EF4-FFF2-40B4-BE49-F238E27FC236}">
                <a16:creationId xmlns:a16="http://schemas.microsoft.com/office/drawing/2014/main" id="{CAF844A7-B5C0-4C2F-A3CC-70E3BBA31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21" y="3136447"/>
            <a:ext cx="1904177" cy="17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ee the source image">
            <a:extLst>
              <a:ext uri="{FF2B5EF4-FFF2-40B4-BE49-F238E27FC236}">
                <a16:creationId xmlns:a16="http://schemas.microsoft.com/office/drawing/2014/main" id="{A107426A-DAA6-4211-AF80-B566D41B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24" y="3135784"/>
            <a:ext cx="2103240" cy="17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14:reveal/>
      </p:transition>
    </mc:Choice>
    <mc:Fallback xmlns="">
      <p:transition advTm="1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E279C2-3AFA-4AED-9FCE-4462232C3B42}"/>
              </a:ext>
            </a:extLst>
          </p:cNvPr>
          <p:cNvSpPr/>
          <p:nvPr/>
        </p:nvSpPr>
        <p:spPr>
          <a:xfrm>
            <a:off x="157659" y="525236"/>
            <a:ext cx="11812667" cy="6130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390A0-A4D5-4B21-A1C1-8C76166D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0" y="-19050"/>
            <a:ext cx="2732679" cy="386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EDAA5-4395-474D-822F-F4EFA2B5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88" y="1695450"/>
            <a:ext cx="5694552" cy="806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AE2AA-7B6C-43B2-BF6A-827653F8CDD5}"/>
              </a:ext>
            </a:extLst>
          </p:cNvPr>
          <p:cNvSpPr txBox="1"/>
          <p:nvPr/>
        </p:nvSpPr>
        <p:spPr>
          <a:xfrm flipH="1">
            <a:off x="3474719" y="2659190"/>
            <a:ext cx="4665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mark@newviewmarkets.com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C6B14-59D7-4538-94FD-825EF8DB3AD0}"/>
              </a:ext>
            </a:extLst>
          </p:cNvPr>
          <p:cNvSpPr txBox="1"/>
          <p:nvPr/>
        </p:nvSpPr>
        <p:spPr>
          <a:xfrm>
            <a:off x="4300040" y="3441281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+44 7766735485</a:t>
            </a:r>
          </a:p>
        </p:txBody>
      </p:sp>
    </p:spTree>
    <p:extLst>
      <p:ext uri="{BB962C8B-B14F-4D97-AF65-F5344CB8AC3E}">
        <p14:creationId xmlns:p14="http://schemas.microsoft.com/office/powerpoint/2010/main" val="32550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14:reveal/>
      </p:transition>
    </mc:Choice>
    <mc:Fallback xmlns="">
      <p:transition advTm="1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F93704-F09B-42ED-AA6E-81487B2CBFE9}"/>
              </a:ext>
            </a:extLst>
          </p:cNvPr>
          <p:cNvSpPr/>
          <p:nvPr/>
        </p:nvSpPr>
        <p:spPr>
          <a:xfrm>
            <a:off x="152400" y="980041"/>
            <a:ext cx="11820525" cy="433610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white"/>
                </a:solidFill>
                <a:latin typeface="Calibri" panose="020F0502020204030204"/>
              </a:rPr>
              <a:t>Logic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Sense</a:t>
            </a:r>
          </a:p>
          <a:p>
            <a:pPr algn="ctr"/>
            <a:r>
              <a:rPr lang="en-GB" sz="3200" b="1" dirty="0">
                <a:solidFill>
                  <a:prstClr val="white"/>
                </a:solidFill>
                <a:latin typeface="Calibri" panose="020F0502020204030204"/>
              </a:rPr>
              <a:t>Customer/Prospect Focus  </a:t>
            </a:r>
          </a:p>
          <a:p>
            <a:pPr algn="ctr"/>
            <a:r>
              <a:rPr lang="en-GB" sz="3200" b="1" dirty="0">
                <a:solidFill>
                  <a:prstClr val="white"/>
                </a:solidFill>
              </a:rPr>
              <a:t>Data Based Decision Making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n-GB" sz="3200" b="1" dirty="0">
              <a:solidFill>
                <a:prstClr val="white"/>
              </a:solidFill>
            </a:endParaRPr>
          </a:p>
          <a:p>
            <a:pPr algn="ctr"/>
            <a:r>
              <a:rPr lang="en-GB" sz="3200" b="1" dirty="0">
                <a:solidFill>
                  <a:prstClr val="white"/>
                </a:solidFill>
                <a:latin typeface="Calibri" panose="020F0502020204030204"/>
              </a:rPr>
              <a:t>Qualitative and Quantitative Data</a:t>
            </a:r>
          </a:p>
          <a:p>
            <a:pPr algn="ctr"/>
            <a:r>
              <a:rPr lang="en-GB" sz="3200" b="1" dirty="0">
                <a:solidFill>
                  <a:prstClr val="white"/>
                </a:solidFill>
                <a:latin typeface="Calibri" panose="020F0502020204030204"/>
              </a:rPr>
              <a:t>Build compelling Product Value Propositions </a:t>
            </a:r>
            <a:endParaRPr lang="en-GB" sz="3200" b="1" dirty="0">
              <a:solidFill>
                <a:prstClr val="white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Compelling Me</a:t>
            </a:r>
            <a:r>
              <a:rPr lang="en-GB" sz="3200" b="1" dirty="0" err="1">
                <a:solidFill>
                  <a:prstClr val="white"/>
                </a:solidFill>
                <a:latin typeface="Calibri" panose="020F0502020204030204"/>
              </a:rPr>
              <a:t>ssages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/>
              </a:rPr>
              <a:t> – Sector, Company, Persona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E4FD8-8862-4565-835F-C62316F43015}"/>
              </a:ext>
            </a:extLst>
          </p:cNvPr>
          <p:cNvSpPr txBox="1"/>
          <p:nvPr/>
        </p:nvSpPr>
        <p:spPr>
          <a:xfrm flipH="1">
            <a:off x="3079209" y="4496098"/>
            <a:ext cx="230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18BAD5-2A73-4EE6-A240-06586E287D35}"/>
              </a:ext>
            </a:extLst>
          </p:cNvPr>
          <p:cNvSpPr/>
          <p:nvPr/>
        </p:nvSpPr>
        <p:spPr>
          <a:xfrm>
            <a:off x="157659" y="525236"/>
            <a:ext cx="11812667" cy="6130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8EA142-52DF-4EEC-A81E-42D6D3476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0" y="-19050"/>
            <a:ext cx="2732679" cy="386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50CDC0-2970-47C8-BA59-ECE7F49C5588}"/>
              </a:ext>
            </a:extLst>
          </p:cNvPr>
          <p:cNvSpPr/>
          <p:nvPr/>
        </p:nvSpPr>
        <p:spPr>
          <a:xfrm>
            <a:off x="152401" y="5480489"/>
            <a:ext cx="11817926" cy="12765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2D5DDF-414F-41F5-9C3B-DB9F94DE70B8}"/>
              </a:ext>
            </a:extLst>
          </p:cNvPr>
          <p:cNvSpPr txBox="1"/>
          <p:nvPr/>
        </p:nvSpPr>
        <p:spPr>
          <a:xfrm flipH="1">
            <a:off x="2469380" y="5554791"/>
            <a:ext cx="789521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alibri" panose="020F0502020204030204"/>
              </a:rPr>
              <a:t>Product Marketing 4 you.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6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14:reveal/>
      </p:transition>
    </mc:Choice>
    <mc:Fallback xmlns="">
      <p:transition advTm="1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F93704-F09B-42ED-AA6E-81487B2CBFE9}"/>
              </a:ext>
            </a:extLst>
          </p:cNvPr>
          <p:cNvSpPr/>
          <p:nvPr/>
        </p:nvSpPr>
        <p:spPr>
          <a:xfrm>
            <a:off x="152400" y="980041"/>
            <a:ext cx="11820525" cy="433610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3598B8CF-16F4-4FEC-9A9B-B294621B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89" y="1790717"/>
            <a:ext cx="5256155" cy="32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DC83A434-A1BC-44F5-B65F-4660FFEB3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3" y="1790717"/>
            <a:ext cx="5238202" cy="32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AE4FD8-8862-4565-835F-C62316F43015}"/>
              </a:ext>
            </a:extLst>
          </p:cNvPr>
          <p:cNvSpPr txBox="1"/>
          <p:nvPr/>
        </p:nvSpPr>
        <p:spPr>
          <a:xfrm flipH="1">
            <a:off x="3079209" y="4496098"/>
            <a:ext cx="230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18BAD5-2A73-4EE6-A240-06586E287D35}"/>
              </a:ext>
            </a:extLst>
          </p:cNvPr>
          <p:cNvSpPr/>
          <p:nvPr/>
        </p:nvSpPr>
        <p:spPr>
          <a:xfrm>
            <a:off x="157659" y="525236"/>
            <a:ext cx="11812667" cy="6130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8EA142-52DF-4EEC-A81E-42D6D3476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60" y="-19050"/>
            <a:ext cx="2732679" cy="386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50CDC0-2970-47C8-BA59-ECE7F49C5588}"/>
              </a:ext>
            </a:extLst>
          </p:cNvPr>
          <p:cNvSpPr/>
          <p:nvPr/>
        </p:nvSpPr>
        <p:spPr>
          <a:xfrm>
            <a:off x="152401" y="5480489"/>
            <a:ext cx="11817926" cy="12765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2D5DDF-414F-41F5-9C3B-DB9F94DE70B8}"/>
              </a:ext>
            </a:extLst>
          </p:cNvPr>
          <p:cNvSpPr txBox="1"/>
          <p:nvPr/>
        </p:nvSpPr>
        <p:spPr>
          <a:xfrm flipH="1">
            <a:off x="2469380" y="5554791"/>
            <a:ext cx="789521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Product Marketing brings Organisations and Markets closer</a:t>
            </a:r>
          </a:p>
        </p:txBody>
      </p:sp>
    </p:spTree>
    <p:extLst>
      <p:ext uri="{BB962C8B-B14F-4D97-AF65-F5344CB8AC3E}">
        <p14:creationId xmlns:p14="http://schemas.microsoft.com/office/powerpoint/2010/main" val="24049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14:reveal/>
      </p:transition>
    </mc:Choice>
    <mc:Fallback xmlns="">
      <p:transition advTm="1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507F99-A6F8-4C36-9382-C6907823A824}"/>
              </a:ext>
            </a:extLst>
          </p:cNvPr>
          <p:cNvSpPr/>
          <p:nvPr/>
        </p:nvSpPr>
        <p:spPr>
          <a:xfrm>
            <a:off x="152400" y="1066800"/>
            <a:ext cx="11820525" cy="42493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7310C3-B97F-4855-9EED-093DD3862FE9}"/>
              </a:ext>
            </a:extLst>
          </p:cNvPr>
          <p:cNvSpPr/>
          <p:nvPr/>
        </p:nvSpPr>
        <p:spPr>
          <a:xfrm>
            <a:off x="152400" y="5553575"/>
            <a:ext cx="11836400" cy="11549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~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285CC-FA5C-49A5-9726-E6DF50CD845A}"/>
              </a:ext>
            </a:extLst>
          </p:cNvPr>
          <p:cNvSpPr txBox="1"/>
          <p:nvPr/>
        </p:nvSpPr>
        <p:spPr>
          <a:xfrm flipH="1">
            <a:off x="2414165" y="5622525"/>
            <a:ext cx="814512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Mitigate Risk With Intelligence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980E2-F21A-4D3B-92B3-7410AEC44142}"/>
              </a:ext>
            </a:extLst>
          </p:cNvPr>
          <p:cNvSpPr/>
          <p:nvPr/>
        </p:nvSpPr>
        <p:spPr>
          <a:xfrm>
            <a:off x="157659" y="525236"/>
            <a:ext cx="11812667" cy="6130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CB69FD-0B62-45B5-BDEF-7822DFE1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0" y="-19050"/>
            <a:ext cx="2732679" cy="38699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31E659-5D1A-4214-9985-642BA56F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600" y="1052706"/>
            <a:ext cx="5206584" cy="4166155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Identifies Opportunity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Co-ordinates Intelligence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Aligns Market needs &amp; Capability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Balances costs and </a:t>
            </a:r>
            <a:r>
              <a:rPr lang="en-GB" sz="2000">
                <a:solidFill>
                  <a:schemeClr val="bg1"/>
                </a:solidFill>
              </a:rPr>
              <a:t>potential revenue</a:t>
            </a: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Builds a compelling proposition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Harnesses organisational resources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Is cross functional , team building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Customer focus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Forward looking, leverages experience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Reduces Risk of Failure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3F115-7070-449B-819B-2BAC59761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1674" y="1213069"/>
            <a:ext cx="6153726" cy="4078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CDCEF9-B8AE-44F7-AAE2-372056030FAB}"/>
              </a:ext>
            </a:extLst>
          </p:cNvPr>
          <p:cNvSpPr txBox="1"/>
          <p:nvPr/>
        </p:nvSpPr>
        <p:spPr>
          <a:xfrm>
            <a:off x="2996431" y="1846554"/>
            <a:ext cx="238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R </a:t>
            </a:r>
            <a:r>
              <a:rPr lang="en-GB" sz="7200" dirty="0"/>
              <a:t>I S </a:t>
            </a:r>
            <a:r>
              <a:rPr lang="en-GB" sz="6000" dirty="0"/>
              <a:t>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6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14:reveal/>
      </p:transition>
    </mc:Choice>
    <mc:Fallback xmlns="">
      <p:transition advTm="1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4BE56-F777-4553-A6B8-B45D7DD4C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8CB9F-FFD9-4E60-A237-5E75B3A02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0" y="-19050"/>
            <a:ext cx="2732679" cy="3869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75E150-B56F-42DD-A6AB-620472D93F13}"/>
              </a:ext>
            </a:extLst>
          </p:cNvPr>
          <p:cNvSpPr/>
          <p:nvPr/>
        </p:nvSpPr>
        <p:spPr>
          <a:xfrm>
            <a:off x="152400" y="1079500"/>
            <a:ext cx="11820525" cy="42493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74076A95-723C-40EC-9A05-A1813F569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20"/>
          <a:stretch/>
        </p:blipFill>
        <p:spPr bwMode="auto">
          <a:xfrm>
            <a:off x="333375" y="1690688"/>
            <a:ext cx="5625614" cy="32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EF3D71-6CEE-4583-9E2D-DCCECBEACE0D}"/>
              </a:ext>
            </a:extLst>
          </p:cNvPr>
          <p:cNvSpPr txBox="1">
            <a:spLocks/>
          </p:cNvSpPr>
          <p:nvPr/>
        </p:nvSpPr>
        <p:spPr>
          <a:xfrm>
            <a:off x="6233013" y="917725"/>
            <a:ext cx="5474306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FFFFFF"/>
                </a:solidFill>
              </a:rPr>
              <a:t>Customers – Buyers, Decision Makers, Influencer</a:t>
            </a:r>
          </a:p>
          <a:p>
            <a:r>
              <a:rPr lang="en-GB" sz="2000" dirty="0">
                <a:solidFill>
                  <a:srgbClr val="FFFFFF"/>
                </a:solidFill>
              </a:rPr>
              <a:t>Prospects – Gatekeepers, Buyers, Decision Makers, Influencer</a:t>
            </a:r>
          </a:p>
          <a:p>
            <a:r>
              <a:rPr lang="en-GB" sz="2000" dirty="0">
                <a:solidFill>
                  <a:srgbClr val="FFFFFF"/>
                </a:solidFill>
              </a:rPr>
              <a:t>Competitors – Proposition</a:t>
            </a:r>
          </a:p>
          <a:p>
            <a:r>
              <a:rPr lang="en-GB" sz="2000" dirty="0">
                <a:solidFill>
                  <a:srgbClr val="FFFFFF"/>
                </a:solidFill>
              </a:rPr>
              <a:t>Governments – Legislative, Socio-Economic Policy</a:t>
            </a:r>
          </a:p>
          <a:p>
            <a:r>
              <a:rPr lang="en-GB" sz="2000" dirty="0">
                <a:solidFill>
                  <a:srgbClr val="FFFFFF"/>
                </a:solidFill>
              </a:rPr>
              <a:t>Wider Society – Demographics. Trends</a:t>
            </a:r>
          </a:p>
          <a:p>
            <a:r>
              <a:rPr lang="en-GB" sz="2000" dirty="0">
                <a:solidFill>
                  <a:srgbClr val="FFFFFF"/>
                </a:solidFill>
              </a:rPr>
              <a:t>Shareholders &amp; Investors</a:t>
            </a:r>
          </a:p>
          <a:p>
            <a:r>
              <a:rPr lang="en-GB" sz="2000" dirty="0">
                <a:solidFill>
                  <a:srgbClr val="FFFFFF"/>
                </a:solidFill>
              </a:rPr>
              <a:t>Customer Facing Colleagues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4465D9-3941-40ED-BCF6-CF491EABE5F2}"/>
              </a:ext>
            </a:extLst>
          </p:cNvPr>
          <p:cNvSpPr txBox="1">
            <a:spLocks/>
          </p:cNvSpPr>
          <p:nvPr/>
        </p:nvSpPr>
        <p:spPr>
          <a:xfrm>
            <a:off x="152400" y="5428262"/>
            <a:ext cx="11722100" cy="1072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FFFFFF"/>
                </a:solidFill>
              </a:rPr>
              <a:t> Deliver Market Intelligence</a:t>
            </a:r>
          </a:p>
        </p:txBody>
      </p:sp>
    </p:spTree>
    <p:extLst>
      <p:ext uri="{BB962C8B-B14F-4D97-AF65-F5344CB8AC3E}">
        <p14:creationId xmlns:p14="http://schemas.microsoft.com/office/powerpoint/2010/main" val="13644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14:reveal/>
      </p:transition>
    </mc:Choice>
    <mc:Fallback xmlns="">
      <p:transition advTm="1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8A09-D64F-4311-A687-E40F1ACDD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53CBCE-89D1-4A64-ACF8-D09235081E25}"/>
              </a:ext>
            </a:extLst>
          </p:cNvPr>
          <p:cNvSpPr/>
          <p:nvPr/>
        </p:nvSpPr>
        <p:spPr>
          <a:xfrm>
            <a:off x="157659" y="525236"/>
            <a:ext cx="11812667" cy="6130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D4813-8D89-48F9-AFDC-53BF49FB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0" y="-19050"/>
            <a:ext cx="2732679" cy="3869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C391AF-D1A4-4486-AFEF-813B73DC9D11}"/>
              </a:ext>
            </a:extLst>
          </p:cNvPr>
          <p:cNvSpPr/>
          <p:nvPr/>
        </p:nvSpPr>
        <p:spPr>
          <a:xfrm>
            <a:off x="152400" y="1079500"/>
            <a:ext cx="11820525" cy="42493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0A9F33-7CB6-4665-B44C-B08F395A809B}"/>
              </a:ext>
            </a:extLst>
          </p:cNvPr>
          <p:cNvSpPr txBox="1">
            <a:spLocks/>
          </p:cNvSpPr>
          <p:nvPr/>
        </p:nvSpPr>
        <p:spPr>
          <a:xfrm>
            <a:off x="164865" y="5379327"/>
            <a:ext cx="11805460" cy="12767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Leverage Internal Intelligence &amp; Capabilities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BA9C1A-A22B-4496-BC0B-308041BB8D85}"/>
              </a:ext>
            </a:extLst>
          </p:cNvPr>
          <p:cNvSpPr txBox="1">
            <a:spLocks/>
          </p:cNvSpPr>
          <p:nvPr/>
        </p:nvSpPr>
        <p:spPr>
          <a:xfrm>
            <a:off x="7137712" y="1079500"/>
            <a:ext cx="4832613" cy="42234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Sales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Marketing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Logistics</a:t>
            </a:r>
          </a:p>
          <a:p>
            <a:r>
              <a:rPr lang="en-GB" sz="2000" dirty="0">
                <a:solidFill>
                  <a:schemeClr val="bg1"/>
                </a:solidFill>
              </a:rPr>
              <a:t>Customer Support</a:t>
            </a:r>
          </a:p>
          <a:p>
            <a:r>
              <a:rPr lang="en-GB" sz="2000" dirty="0">
                <a:solidFill>
                  <a:schemeClr val="bg1"/>
                </a:solidFill>
              </a:rPr>
              <a:t>Personal Contact</a:t>
            </a:r>
          </a:p>
          <a:p>
            <a:r>
              <a:rPr lang="en-GB" sz="2000" dirty="0">
                <a:solidFill>
                  <a:schemeClr val="bg1"/>
                </a:solidFill>
              </a:rPr>
              <a:t>Research and Development</a:t>
            </a:r>
          </a:p>
          <a:p>
            <a:r>
              <a:rPr lang="en-GB" sz="2000" dirty="0">
                <a:solidFill>
                  <a:schemeClr val="bg1"/>
                </a:solidFill>
              </a:rPr>
              <a:t>Manufacturing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Finance</a:t>
            </a:r>
          </a:p>
          <a:p>
            <a:r>
              <a:rPr lang="en-GB" sz="2000" dirty="0">
                <a:solidFill>
                  <a:schemeClr val="bg1"/>
                </a:solidFill>
              </a:rPr>
              <a:t>HR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977DE5-0C4C-408F-B540-021EB6DA4D71}"/>
              </a:ext>
            </a:extLst>
          </p:cNvPr>
          <p:cNvGrpSpPr/>
          <p:nvPr/>
        </p:nvGrpSpPr>
        <p:grpSpPr>
          <a:xfrm>
            <a:off x="164865" y="1206500"/>
            <a:ext cx="6477235" cy="3595684"/>
            <a:chOff x="6328248" y="1890746"/>
            <a:chExt cx="5238203" cy="3276564"/>
          </a:xfrm>
        </p:grpSpPr>
        <p:pic>
          <p:nvPicPr>
            <p:cNvPr id="10" name="Picture 4" descr="See the source image">
              <a:extLst>
                <a:ext uri="{FF2B5EF4-FFF2-40B4-BE49-F238E27FC236}">
                  <a16:creationId xmlns:a16="http://schemas.microsoft.com/office/drawing/2014/main" id="{C5A1F37F-F653-44FC-B1A5-8D54AB8D1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248" y="1890746"/>
              <a:ext cx="5238203" cy="3276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C8FBF3-7340-4B7F-85A1-0EF6FFB01864}"/>
                </a:ext>
              </a:extLst>
            </p:cNvPr>
            <p:cNvSpPr txBox="1"/>
            <p:nvPr/>
          </p:nvSpPr>
          <p:spPr>
            <a:xfrm flipH="1">
              <a:off x="8862434" y="4596127"/>
              <a:ext cx="2307737" cy="26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6549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14:reveal/>
      </p:transition>
    </mc:Choice>
    <mc:Fallback xmlns="">
      <p:transition advTm="1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3C0A3-CF62-4E64-B51F-5A4D7EC84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E3B6C-29A7-49E0-8552-61ABA60F1E04}"/>
              </a:ext>
            </a:extLst>
          </p:cNvPr>
          <p:cNvSpPr/>
          <p:nvPr/>
        </p:nvSpPr>
        <p:spPr>
          <a:xfrm>
            <a:off x="157659" y="525236"/>
            <a:ext cx="11812667" cy="6130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76893-4B74-425D-9A14-81A27357E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0" y="-19050"/>
            <a:ext cx="2732679" cy="3869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562C29-BD86-4F00-8BFA-2E83272ADC62}"/>
              </a:ext>
            </a:extLst>
          </p:cNvPr>
          <p:cNvSpPr/>
          <p:nvPr/>
        </p:nvSpPr>
        <p:spPr>
          <a:xfrm>
            <a:off x="152400" y="1079500"/>
            <a:ext cx="11820525" cy="42493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63265378-FAC7-4910-818E-AB1CD8740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0" r="1" b="1709"/>
          <a:stretch/>
        </p:blipFill>
        <p:spPr bwMode="auto">
          <a:xfrm>
            <a:off x="219075" y="1153091"/>
            <a:ext cx="7058306" cy="19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841BBF-8724-4505-A8F0-145A69B278A5}"/>
              </a:ext>
            </a:extLst>
          </p:cNvPr>
          <p:cNvSpPr txBox="1">
            <a:spLocks/>
          </p:cNvSpPr>
          <p:nvPr/>
        </p:nvSpPr>
        <p:spPr>
          <a:xfrm>
            <a:off x="7920847" y="1787655"/>
            <a:ext cx="3646125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FFFF"/>
                </a:solidFill>
              </a:rPr>
              <a:t>Identifies Opportunity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Assesses Attractiveness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FFFF"/>
                </a:solidFill>
              </a:rPr>
              <a:t>Builds Proposition collaboratively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FFFF"/>
                </a:solidFill>
              </a:rPr>
              <a:t>Crafts Compelling Messaging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Targets prospects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 Identifies and mitigates risk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FFFF"/>
                </a:solidFill>
              </a:rPr>
              <a:t>Continually scans environment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FFFF"/>
                </a:solidFill>
              </a:rPr>
              <a:t>Adapts to change &amp; Refines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FFFF"/>
                </a:solidFill>
              </a:rPr>
              <a:t>Shares Intelligence Regularly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FFFF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0B09B1-FD44-475C-AC13-412BDAB1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440776"/>
            <a:ext cx="11820525" cy="119924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Align Market Needs and Company capability</a:t>
            </a:r>
          </a:p>
        </p:txBody>
      </p:sp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CB35FE28-1DD9-478B-9BE4-3C6803EC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6" y="3134291"/>
            <a:ext cx="7047475" cy="21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14:reveal/>
      </p:transition>
    </mc:Choice>
    <mc:Fallback xmlns="">
      <p:transition advTm="1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A94B-7C96-4DBE-8264-497F0C76C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FEAA0-BFA2-4DEA-9037-9E06E440B1F3}"/>
              </a:ext>
            </a:extLst>
          </p:cNvPr>
          <p:cNvSpPr/>
          <p:nvPr/>
        </p:nvSpPr>
        <p:spPr>
          <a:xfrm>
            <a:off x="157659" y="525236"/>
            <a:ext cx="11812667" cy="6130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C4A3D-D557-4B4C-9DCB-7D7BECCD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0" y="-19050"/>
            <a:ext cx="2732679" cy="3869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49909F-52E9-4C97-86FC-463E0E2ED075}"/>
              </a:ext>
            </a:extLst>
          </p:cNvPr>
          <p:cNvSpPr/>
          <p:nvPr/>
        </p:nvSpPr>
        <p:spPr>
          <a:xfrm>
            <a:off x="152400" y="1079500"/>
            <a:ext cx="11820525" cy="42493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EDA3A-22DF-4E6D-941C-3225CE27F142}"/>
              </a:ext>
            </a:extLst>
          </p:cNvPr>
          <p:cNvSpPr txBox="1"/>
          <p:nvPr/>
        </p:nvSpPr>
        <p:spPr>
          <a:xfrm>
            <a:off x="2184400" y="23876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Experience and Success</a:t>
            </a:r>
          </a:p>
        </p:txBody>
      </p:sp>
    </p:spTree>
    <p:extLst>
      <p:ext uri="{BB962C8B-B14F-4D97-AF65-F5344CB8AC3E}">
        <p14:creationId xmlns:p14="http://schemas.microsoft.com/office/powerpoint/2010/main" val="11249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14:reveal/>
      </p:transition>
    </mc:Choice>
    <mc:Fallback xmlns="">
      <p:transition advTm="1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5CBCFE-2133-4C8B-91C3-210F0ED5F714}"/>
              </a:ext>
            </a:extLst>
          </p:cNvPr>
          <p:cNvSpPr/>
          <p:nvPr/>
        </p:nvSpPr>
        <p:spPr>
          <a:xfrm>
            <a:off x="152400" y="636398"/>
            <a:ext cx="11820525" cy="46924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876DEF-8BA6-4DC2-B68F-FE675273EFA4}"/>
              </a:ext>
            </a:extLst>
          </p:cNvPr>
          <p:cNvSpPr/>
          <p:nvPr/>
        </p:nvSpPr>
        <p:spPr>
          <a:xfrm>
            <a:off x="146243" y="521434"/>
            <a:ext cx="11812667" cy="6130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21E99-2DDF-4645-A1E9-37FC2DE8F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0" y="-19050"/>
            <a:ext cx="2732679" cy="3869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58DD91-42CF-4F11-BBFA-C2E3697C60C5}"/>
              </a:ext>
            </a:extLst>
          </p:cNvPr>
          <p:cNvSpPr txBox="1">
            <a:spLocks/>
          </p:cNvSpPr>
          <p:nvPr/>
        </p:nvSpPr>
        <p:spPr>
          <a:xfrm>
            <a:off x="7642876" y="628794"/>
            <a:ext cx="4309672" cy="46924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Competitive Research</a:t>
            </a:r>
          </a:p>
          <a:p>
            <a:r>
              <a:rPr lang="en-GB" sz="2000" dirty="0">
                <a:solidFill>
                  <a:schemeClr val="bg1"/>
                </a:solidFill>
              </a:rPr>
              <a:t>Market Analysis/ Assessment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Win/Loss Analysis</a:t>
            </a:r>
          </a:p>
          <a:p>
            <a:r>
              <a:rPr lang="en-GB" sz="2000" dirty="0">
                <a:solidFill>
                  <a:schemeClr val="bg1"/>
                </a:solidFill>
              </a:rPr>
              <a:t>Ongoing Market Briefs</a:t>
            </a:r>
          </a:p>
          <a:p>
            <a:r>
              <a:rPr lang="en-GB" sz="2000" dirty="0">
                <a:solidFill>
                  <a:schemeClr val="bg1"/>
                </a:solidFill>
              </a:rPr>
              <a:t>Content delivery(online)</a:t>
            </a:r>
          </a:p>
          <a:p>
            <a:r>
              <a:rPr lang="en-GB" sz="2000" dirty="0">
                <a:solidFill>
                  <a:schemeClr val="bg1"/>
                </a:solidFill>
              </a:rPr>
              <a:t>Press Articles/Releases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Event identification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Marketing Audit</a:t>
            </a:r>
          </a:p>
          <a:p>
            <a:r>
              <a:rPr lang="en-GB" sz="2000" dirty="0">
                <a:solidFill>
                  <a:schemeClr val="bg1"/>
                </a:solidFill>
              </a:rPr>
              <a:t>Go-To-Market Strategy</a:t>
            </a:r>
          </a:p>
          <a:p>
            <a:r>
              <a:rPr lang="en-GB" sz="2000" dirty="0">
                <a:solidFill>
                  <a:schemeClr val="bg1"/>
                </a:solidFill>
              </a:rPr>
              <a:t>User Group Management</a:t>
            </a:r>
          </a:p>
          <a:p>
            <a:r>
              <a:rPr lang="en-GB" sz="2000" dirty="0">
                <a:solidFill>
                  <a:schemeClr val="bg1"/>
                </a:solidFill>
              </a:rPr>
              <a:t>Proposition Development</a:t>
            </a:r>
          </a:p>
          <a:p>
            <a:r>
              <a:rPr lang="en-GB" sz="2000" dirty="0">
                <a:solidFill>
                  <a:schemeClr val="bg1"/>
                </a:solidFill>
              </a:rPr>
              <a:t>Concept Identification/Validation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Success share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35DA7-48E1-49E2-9ED0-6C4623B73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2" y="1159677"/>
            <a:ext cx="1170248" cy="883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8D60AC-F8BB-4D39-BB40-A64671622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727" y="1257339"/>
            <a:ext cx="2384330" cy="617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F2737-B36D-4862-BE2F-0062F3588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887" y="1257340"/>
            <a:ext cx="1553758" cy="923712"/>
          </a:xfrm>
          <a:prstGeom prst="rect">
            <a:avLst/>
          </a:prstGeom>
        </p:spPr>
      </p:pic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B3AE97B2-50F2-42F1-9180-4A7BCE4B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98243"/>
            <a:ext cx="23812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0A97C0-D99B-4CF3-A815-2BF4A7B41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578" y="2042721"/>
            <a:ext cx="1628775" cy="1038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00436A-C40F-4E12-A0F7-06AA9CC07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6810" y="2272017"/>
            <a:ext cx="1845441" cy="683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F38F6A-E38B-4CED-AF9D-E547A1E7A8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794" y="2949762"/>
            <a:ext cx="1905000" cy="371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405570-9A05-451C-BA24-0F84056546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87" y="3379103"/>
            <a:ext cx="1270339" cy="7472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63E629-78D2-4179-B7FE-D2ED816850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8126" y="3602933"/>
            <a:ext cx="2257425" cy="561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E2259B-B91B-4D87-AD03-A9829178FB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7954" y="3168157"/>
            <a:ext cx="871576" cy="875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89C66C-416C-479F-BC03-167540C878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5255" y="3191632"/>
            <a:ext cx="1199531" cy="11802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A46AAD-F661-4ADF-A132-5EB4CAC130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6900" y="4198992"/>
            <a:ext cx="1098423" cy="10920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4A565E-75A3-4511-875C-82824E1A97C1}"/>
              </a:ext>
            </a:extLst>
          </p:cNvPr>
          <p:cNvSpPr txBox="1"/>
          <p:nvPr/>
        </p:nvSpPr>
        <p:spPr>
          <a:xfrm>
            <a:off x="3152707" y="4097884"/>
            <a:ext cx="31495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/>
              <a:t>Fare4Me</a:t>
            </a:r>
          </a:p>
          <a:p>
            <a:r>
              <a:rPr lang="en-GB" sz="2000" b="1" i="1" dirty="0"/>
              <a:t>Stereoscopic Image Systems</a:t>
            </a:r>
          </a:p>
          <a:p>
            <a:r>
              <a:rPr lang="en-GB" sz="2000" b="1" i="1" dirty="0"/>
              <a:t>Stryke Ltd</a:t>
            </a:r>
          </a:p>
          <a:p>
            <a:r>
              <a:rPr lang="en-GB" sz="2000" b="1" i="1" dirty="0"/>
              <a:t>And More!</a:t>
            </a:r>
          </a:p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A3E0A7-9EE6-4640-A973-D09649014B52}"/>
              </a:ext>
            </a:extLst>
          </p:cNvPr>
          <p:cNvSpPr txBox="1"/>
          <p:nvPr/>
        </p:nvSpPr>
        <p:spPr>
          <a:xfrm>
            <a:off x="2522110" y="4106726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/>
              <a:t>+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34E8FB-9DAA-4530-B6E7-A49E20283237}"/>
              </a:ext>
            </a:extLst>
          </p:cNvPr>
          <p:cNvSpPr/>
          <p:nvPr/>
        </p:nvSpPr>
        <p:spPr>
          <a:xfrm>
            <a:off x="157660" y="5412204"/>
            <a:ext cx="11801251" cy="1240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1DB72BB-00A4-48F8-8EB1-606040BB4467}"/>
              </a:ext>
            </a:extLst>
          </p:cNvPr>
          <p:cNvSpPr txBox="1">
            <a:spLocks/>
          </p:cNvSpPr>
          <p:nvPr/>
        </p:nvSpPr>
        <p:spPr>
          <a:xfrm>
            <a:off x="823215" y="5412202"/>
            <a:ext cx="6382848" cy="124006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FFFF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663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14:reveal/>
      </p:transition>
    </mc:Choice>
    <mc:Fallback xmlns="">
      <p:transition advTm="1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358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Product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Align Market Needs and Company capability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Marketing</dc:title>
  <dc:creator>Mark Elkins</dc:creator>
  <cp:lastModifiedBy>Mark Elkins</cp:lastModifiedBy>
  <cp:revision>25</cp:revision>
  <dcterms:created xsi:type="dcterms:W3CDTF">2021-02-25T12:12:14Z</dcterms:created>
  <dcterms:modified xsi:type="dcterms:W3CDTF">2022-04-13T13:22:37Z</dcterms:modified>
</cp:coreProperties>
</file>